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447" r:id="rId2"/>
    <p:sldId id="590" r:id="rId3"/>
    <p:sldId id="567" r:id="rId4"/>
    <p:sldId id="569" r:id="rId5"/>
    <p:sldId id="568" r:id="rId6"/>
    <p:sldId id="587" r:id="rId7"/>
    <p:sldId id="588" r:id="rId8"/>
    <p:sldId id="566" r:id="rId9"/>
    <p:sldId id="571" r:id="rId10"/>
    <p:sldId id="565" r:id="rId11"/>
    <p:sldId id="589" r:id="rId12"/>
    <p:sldId id="585" r:id="rId13"/>
    <p:sldId id="586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3"/>
    <p:restoredTop sz="94681"/>
  </p:normalViewPr>
  <p:slideViewPr>
    <p:cSldViewPr snapToGrid="0" snapToObjects="1">
      <p:cViewPr varScale="1">
        <p:scale>
          <a:sx n="72" d="100"/>
          <a:sy n="72" d="100"/>
        </p:scale>
        <p:origin x="208" y="608"/>
      </p:cViewPr>
      <p:guideLst/>
    </p:cSldViewPr>
  </p:slideViewPr>
  <p:notesTextViewPr>
    <p:cViewPr>
      <p:scale>
        <a:sx n="1" d="1"/>
        <a:sy n="1" d="1"/>
      </p:scale>
      <p:origin x="0" y="-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AC209-F964-4646-A4C3-A0CAF68294C4}" type="datetimeFigureOut">
              <a:rPr lang="es-ES" smtClean="0"/>
              <a:t>1/4/20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4F2B2-070E-CA46-B63D-2B7C60660C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83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Lectura del caso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F2B2-070E-CA46-B63D-2B7C60660C5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243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radiografía de tórax ….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F2B2-070E-CA46-B63D-2B7C60660C5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110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Ante estos hallazgos, qué harías?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F2B2-070E-CA46-B63D-2B7C60660C5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129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el estado de extensión de la enfermedad con más pruebas complementarias…. En base al estado de extensión, se buscará un manejo con biopsias, resecciones, </a:t>
            </a:r>
            <a:r>
              <a:rPr lang="es-ES" dirty="0" err="1"/>
              <a:t>radiot-Qt</a:t>
            </a:r>
            <a:r>
              <a:rPr lang="es-ES" dirty="0"/>
              <a:t> etc….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F2B2-070E-CA46-B63D-2B7C60660C5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59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¿De qué se trata? Es algo agudo? Está estable? Qué conocéis del paciente? Debéis recabar toda la información posible…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F2B2-070E-CA46-B63D-2B7C60660C5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41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Realizáis la exploración física completa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F2B2-070E-CA46-B63D-2B7C60660C5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19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Qué hacemos’ Siempre por orden, ABC, luego valoración secundaria de “cabeza a los pies”… Podemos recabar más información?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F2B2-070E-CA46-B63D-2B7C60660C5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946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Nos dan más datos que no teníamos al principio…..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F2B2-070E-CA46-B63D-2B7C60660C5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95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Ahora debemos organizar nuestro esquema de pensamiento y decidir si lo que tenemos entre manos es de origen vascular-agudo? Traumático-hay constancia? Congénito-</a:t>
            </a:r>
            <a:r>
              <a:rPr lang="es-ES" dirty="0" err="1"/>
              <a:t>malformativo</a:t>
            </a:r>
            <a:r>
              <a:rPr lang="es-ES" dirty="0"/>
              <a:t>? </a:t>
            </a:r>
            <a:r>
              <a:rPr lang="es-ES" dirty="0" err="1"/>
              <a:t>Degenrativo</a:t>
            </a:r>
            <a:r>
              <a:rPr lang="es-ES" dirty="0"/>
              <a:t>-por el </a:t>
            </a:r>
            <a:r>
              <a:rPr lang="es-ES" dirty="0" err="1"/>
              <a:t>envejecmiento</a:t>
            </a:r>
            <a:r>
              <a:rPr lang="es-ES" dirty="0"/>
              <a:t>? Inflamatorio-autoinmune-</a:t>
            </a:r>
            <a:r>
              <a:rPr lang="es-ES" dirty="0" err="1"/>
              <a:t>desmielinizante</a:t>
            </a:r>
            <a:r>
              <a:rPr lang="es-ES" dirty="0"/>
              <a:t>? Infeccioso-fiebre-vías de </a:t>
            </a:r>
            <a:r>
              <a:rPr lang="es-ES" dirty="0" err="1"/>
              <a:t>enrada</a:t>
            </a:r>
            <a:r>
              <a:rPr lang="es-ES" dirty="0"/>
              <a:t>-postquirúrgico? Neoplásico-Evolución subaguda, progresiva? </a:t>
            </a:r>
            <a:r>
              <a:rPr lang="es-ES" dirty="0" err="1"/>
              <a:t>Tóxicometabólico</a:t>
            </a:r>
            <a:r>
              <a:rPr lang="es-ES" dirty="0"/>
              <a:t>? Psiquiátrico-Simulador?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F2B2-070E-CA46-B63D-2B7C60660C5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34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Qué solicitarías? Siempre lo básico: Analítica completa, EKG y </a:t>
            </a:r>
            <a:r>
              <a:rPr lang="es-ES" dirty="0" err="1"/>
              <a:t>Rx</a:t>
            </a:r>
            <a:r>
              <a:rPr lang="es-ES" dirty="0"/>
              <a:t> de tórax….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F2B2-070E-CA46-B63D-2B7C60660C5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65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Luego se añadirán nuevas pruebas complementarias: TAC cerebral, RM cerebral…..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F2B2-070E-CA46-B63D-2B7C60660C5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853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Aquí ves os resultados: lesión cerebral </a:t>
            </a:r>
            <a:r>
              <a:rPr lang="es-ES" dirty="0" err="1"/>
              <a:t>captante</a:t>
            </a:r>
            <a:r>
              <a:rPr lang="es-ES" dirty="0"/>
              <a:t> de </a:t>
            </a:r>
            <a:r>
              <a:rPr lang="es-ES" dirty="0" err="1"/>
              <a:t>cte</a:t>
            </a:r>
            <a:r>
              <a:rPr lang="es-ES" dirty="0"/>
              <a:t> parietooccipital derecha con escaso edema y mucho efecto masa….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F2B2-070E-CA46-B63D-2B7C60660C5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63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FE9E5-2DFD-DE4D-A3A4-9C8B7647F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6CC497-93A2-F84E-85BE-49494E9CB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54B97E-64B2-4E45-A0AC-83B8F06B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0F35-6E45-174A-ADBD-323620524F85}" type="datetimeFigureOut">
              <a:rPr lang="es-ES" smtClean="0"/>
              <a:t>1/4/20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371D2-1F45-664E-85AD-932DC925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CF6568-B31A-E64F-9E8D-0424A821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B883-0739-A549-85E1-50A9033C1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96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D92FD-CD34-6742-99C6-1F782419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AE8235-8D04-514C-815E-9AD80F8B0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C6DB7-C552-224E-A5F6-C154EBB6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0F35-6E45-174A-ADBD-323620524F85}" type="datetimeFigureOut">
              <a:rPr lang="es-ES" smtClean="0"/>
              <a:t>1/4/20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A04BD-4A69-E041-92F0-B50EE85F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6A6F4C-A8E1-6043-A211-2798965C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B883-0739-A549-85E1-50A9033C1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43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AC5988-6FA4-6E4A-814A-B913BF0F4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59EA66-C3AB-4E44-8713-24C17E811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DFBE4B-13D3-2B4F-AF18-7138ED99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0F35-6E45-174A-ADBD-323620524F85}" type="datetimeFigureOut">
              <a:rPr lang="es-ES" smtClean="0"/>
              <a:t>1/4/20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90793C-EAFC-F640-A8DF-EBFFB598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C3373C-27CF-414C-813B-77F5A320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B883-0739-A549-85E1-50A9033C1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62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DE2A6-5C8C-1C4C-946A-C484B1EE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6D86CC-6277-1146-A041-881FF0783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80AD1A-449A-DA40-9DF0-9306B435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0F35-6E45-174A-ADBD-323620524F85}" type="datetimeFigureOut">
              <a:rPr lang="es-ES" smtClean="0"/>
              <a:t>1/4/20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867017-6B98-3E41-8F05-A2C2B05C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0F786B-63AB-9241-8BFE-A5DD8728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B883-0739-A549-85E1-50A9033C1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66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D04C3-4BFD-A14A-81EB-CD499BF2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B9ABC8-E354-B64A-B6F7-600FB280A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F6AF43-A86A-3043-A341-18C7196D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0F35-6E45-174A-ADBD-323620524F85}" type="datetimeFigureOut">
              <a:rPr lang="es-ES" smtClean="0"/>
              <a:t>1/4/20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7E12C6-AFF2-5B4A-944F-D26418B3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BD57AF-14B0-D243-A383-4E291BD1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B883-0739-A549-85E1-50A9033C1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05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5CF23-DAD4-C64D-AA86-414744DC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CA8143-4F1F-9F47-8856-E5DC3626D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C73686-FACA-594A-AB18-C70A7E183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7B7CCE-85BE-4A4C-863E-BA13E812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0F35-6E45-174A-ADBD-323620524F85}" type="datetimeFigureOut">
              <a:rPr lang="es-ES" smtClean="0"/>
              <a:t>1/4/20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699EF5-4FCA-2E48-A840-BCBB4328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AC8E66-A0AA-2149-AB1B-7AE57635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B883-0739-A549-85E1-50A9033C1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02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CB7AD-BA0D-194A-9D2F-DC843F9B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087EF9-38FC-504C-8ECD-75AAD2069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8134C5-4D22-774C-94D4-AEF20ECB3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882B3A-DBA6-5841-9236-2A9BA1C19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9FDCDB-1C8C-6B4C-BA20-0858177F6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F89BCB-FBF3-5743-B0AF-85A77E25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0F35-6E45-174A-ADBD-323620524F85}" type="datetimeFigureOut">
              <a:rPr lang="es-ES" smtClean="0"/>
              <a:t>1/4/20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F6EAC0-B03C-DA41-AF95-EA2A7C18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C535A0-645C-EE4C-B116-98E74E61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B883-0739-A549-85E1-50A9033C1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91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371B9-3D2C-764A-A431-5A3873DB8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3765F1-BF0B-5542-B8BD-9A83E5D3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0F35-6E45-174A-ADBD-323620524F85}" type="datetimeFigureOut">
              <a:rPr lang="es-ES" smtClean="0"/>
              <a:t>1/4/20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9467B9-D984-854E-A937-BF90F886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AB4482-8BE6-D041-B9BD-99A1C095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B883-0739-A549-85E1-50A9033C1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87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94B254-96ED-0349-923E-DF3DA573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0F35-6E45-174A-ADBD-323620524F85}" type="datetimeFigureOut">
              <a:rPr lang="es-ES" smtClean="0"/>
              <a:t>1/4/20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AED86F-0158-114C-8117-7740C515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D2CB76-6720-2F4C-9530-EF282F69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B883-0739-A549-85E1-50A9033C1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8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BA8E1-48AA-CC45-A59B-34320253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1480B-18F0-7142-9BEE-EFA73F667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17E024-5A45-5B43-980D-E392C46F2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492E11-E278-3D48-8F22-2527CEEC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0F35-6E45-174A-ADBD-323620524F85}" type="datetimeFigureOut">
              <a:rPr lang="es-ES" smtClean="0"/>
              <a:t>1/4/20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C87A6B-15C1-FD4C-BD21-F1DA31C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D3EE7D-3563-3E43-B5DE-58DF0C83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B883-0739-A549-85E1-50A9033C1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7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F0B10-71B5-AE44-9C1D-BB3EAC4A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9A258C-D679-D441-996E-DAA30CF10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CF29C9-C0F9-FA46-B813-313DA476F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1DE1A7-CE0E-254D-82BE-A3258316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0F35-6E45-174A-ADBD-323620524F85}" type="datetimeFigureOut">
              <a:rPr lang="es-ES" smtClean="0"/>
              <a:t>1/4/20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23A973-11EE-2F41-AAC8-DE74EE19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4B9645-C280-1649-A338-FB41447B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B883-0739-A549-85E1-50A9033C1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34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841AB5-8BA4-2148-83E7-0ACC1159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87682E-9B6C-B948-AEA9-398A6B296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1D9B7A-47CB-B044-ADDB-33DC11E02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0F35-6E45-174A-ADBD-323620524F85}" type="datetimeFigureOut">
              <a:rPr lang="es-ES" smtClean="0"/>
              <a:t>1/4/20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3D2BF-753D-BD49-8874-13762A562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6E89B-6EA2-FA43-977F-C795226EA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2B883-0739-A549-85E1-50A9033C1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4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1">
            <a:extLst>
              <a:ext uri="{FF2B5EF4-FFF2-40B4-BE49-F238E27FC236}">
                <a16:creationId xmlns:a16="http://schemas.microsoft.com/office/drawing/2014/main" id="{D283926B-8EFC-B541-96E3-9BD1D2D44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468" y="1227513"/>
            <a:ext cx="799306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es-ES" sz="3200" dirty="0">
                <a:solidFill>
                  <a:srgbClr val="FFFF00"/>
                </a:solidFill>
              </a:rPr>
              <a:t>Esta es la presentación de la clase de tumores. El fundamento es que sea  “práctica y participativa”. Se os va pidiendo colaboración para que vayáis respondiendo de manera ordenada y avanzando en el estudio del paciente que se presenta con un tumor. Es formato de caso clínico.</a:t>
            </a:r>
            <a:endParaRPr lang="es-ES_tradnl" alt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4640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uadroTexto 4">
            <a:extLst>
              <a:ext uri="{FF2B5EF4-FFF2-40B4-BE49-F238E27FC236}">
                <a16:creationId xmlns:a16="http://schemas.microsoft.com/office/drawing/2014/main" id="{39E69582-FC52-9343-95D1-41CA46BB9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88913"/>
            <a:ext cx="5013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sz="3200">
                <a:solidFill>
                  <a:srgbClr val="FFFFFF"/>
                </a:solidFill>
              </a:rPr>
              <a:t>Analítica completa normal </a:t>
            </a:r>
          </a:p>
          <a:p>
            <a:pPr eaLnBrk="1" hangingPunct="1"/>
            <a:r>
              <a:rPr lang="es-ES" altLang="es-ES" sz="3200">
                <a:solidFill>
                  <a:srgbClr val="FFFFFF"/>
                </a:solidFill>
              </a:rPr>
              <a:t>TAC patológico</a:t>
            </a:r>
          </a:p>
        </p:txBody>
      </p:sp>
      <p:pic>
        <p:nvPicPr>
          <p:cNvPr id="23555" name="Picture 12">
            <a:extLst>
              <a:ext uri="{FF2B5EF4-FFF2-40B4-BE49-F238E27FC236}">
                <a16:creationId xmlns:a16="http://schemas.microsoft.com/office/drawing/2014/main" id="{80C7E046-1786-B24A-AD33-7A98198A9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1773239"/>
            <a:ext cx="32051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92598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adroTexto 4">
            <a:extLst>
              <a:ext uri="{FF2B5EF4-FFF2-40B4-BE49-F238E27FC236}">
                <a16:creationId xmlns:a16="http://schemas.microsoft.com/office/drawing/2014/main" id="{D1527E2C-62AC-3A45-9FE2-E28D0E5D1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88913"/>
            <a:ext cx="56816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sz="3200">
                <a:solidFill>
                  <a:srgbClr val="FFFFFF"/>
                </a:solidFill>
              </a:rPr>
              <a:t>Analítica completa normal </a:t>
            </a:r>
          </a:p>
          <a:p>
            <a:pPr eaLnBrk="1" hangingPunct="1"/>
            <a:r>
              <a:rPr lang="es-ES" altLang="es-ES" sz="3200">
                <a:solidFill>
                  <a:srgbClr val="FFFFFF"/>
                </a:solidFill>
              </a:rPr>
              <a:t>Rx de tórax y TAC patológicos</a:t>
            </a:r>
          </a:p>
        </p:txBody>
      </p:sp>
      <p:pic>
        <p:nvPicPr>
          <p:cNvPr id="24579" name="Picture 12">
            <a:extLst>
              <a:ext uri="{FF2B5EF4-FFF2-40B4-BE49-F238E27FC236}">
                <a16:creationId xmlns:a16="http://schemas.microsoft.com/office/drawing/2014/main" id="{A569D881-C3F5-684B-AF0C-90D397F16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628775"/>
            <a:ext cx="3205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agen 1">
            <a:extLst>
              <a:ext uri="{FF2B5EF4-FFF2-40B4-BE49-F238E27FC236}">
                <a16:creationId xmlns:a16="http://schemas.microsoft.com/office/drawing/2014/main" id="{D53B71B9-6533-794A-B3E6-51843E89F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18040" r="21561" b="9755"/>
          <a:stretch>
            <a:fillRect/>
          </a:stretch>
        </p:blipFill>
        <p:spPr bwMode="auto">
          <a:xfrm>
            <a:off x="2135189" y="1773238"/>
            <a:ext cx="3836987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24545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4">
            <a:extLst>
              <a:ext uri="{FF2B5EF4-FFF2-40B4-BE49-F238E27FC236}">
                <a16:creationId xmlns:a16="http://schemas.microsoft.com/office/drawing/2014/main" id="{F1550719-3B85-C346-AF94-27A014E2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15888"/>
            <a:ext cx="488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sz="3200">
                <a:solidFill>
                  <a:srgbClr val="FFFF00"/>
                </a:solidFill>
              </a:rPr>
              <a:t>Y ahora, ¿qué hacemos?:</a:t>
            </a:r>
            <a:endParaRPr lang="es-ES" altLang="es-E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5342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uadroTexto 4">
            <a:extLst>
              <a:ext uri="{FF2B5EF4-FFF2-40B4-BE49-F238E27FC236}">
                <a16:creationId xmlns:a16="http://schemas.microsoft.com/office/drawing/2014/main" id="{E65722A3-6584-544B-BE1F-73BDA1E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15888"/>
            <a:ext cx="488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sz="3200">
                <a:solidFill>
                  <a:srgbClr val="FFFF00"/>
                </a:solidFill>
              </a:rPr>
              <a:t>Y ahora, ¿qué hacemos?:</a:t>
            </a:r>
            <a:endParaRPr lang="es-ES" altLang="es-ES" sz="3200">
              <a:solidFill>
                <a:srgbClr val="FFFFFF"/>
              </a:solidFill>
            </a:endParaRPr>
          </a:p>
        </p:txBody>
      </p:sp>
      <p:sp>
        <p:nvSpPr>
          <p:cNvPr id="26627" name="CuadroTexto 1">
            <a:extLst>
              <a:ext uri="{FF2B5EF4-FFF2-40B4-BE49-F238E27FC236}">
                <a16:creationId xmlns:a16="http://schemas.microsoft.com/office/drawing/2014/main" id="{BC833AA9-9339-BB4C-86D7-D76F4D941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2060575"/>
            <a:ext cx="8135937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800">
                <a:solidFill>
                  <a:srgbClr val="FFFFFF"/>
                </a:solidFill>
              </a:rPr>
              <a:t>TAC CERVICO-TORACO-ABDOMINO-PÉLVICO</a:t>
            </a:r>
          </a:p>
          <a:p>
            <a:pPr eaLnBrk="1" hangingPunct="1"/>
            <a:endParaRPr lang="es-ES" altLang="es-ES" sz="2800">
              <a:solidFill>
                <a:srgbClr val="FFFFFF"/>
              </a:solidFill>
            </a:endParaRPr>
          </a:p>
          <a:p>
            <a:pPr eaLnBrk="1" hangingPunct="1"/>
            <a:r>
              <a:rPr lang="es-ES" altLang="es-ES" sz="2800">
                <a:solidFill>
                  <a:srgbClr val="FFFFFF"/>
                </a:solidFill>
              </a:rPr>
              <a:t>RM CEREBRAL…</a:t>
            </a:r>
          </a:p>
          <a:p>
            <a:pPr eaLnBrk="1" hangingPunct="1"/>
            <a:endParaRPr lang="es-ES" altLang="es-ES" sz="2800">
              <a:solidFill>
                <a:srgbClr val="FFFFFF"/>
              </a:solidFill>
            </a:endParaRPr>
          </a:p>
          <a:p>
            <a:pPr eaLnBrk="1" hangingPunct="1"/>
            <a:r>
              <a:rPr lang="es-ES" altLang="es-ES" sz="2800">
                <a:solidFill>
                  <a:srgbClr val="FFFFFF"/>
                </a:solidFill>
              </a:rPr>
              <a:t>PET…</a:t>
            </a:r>
          </a:p>
          <a:p>
            <a:pPr eaLnBrk="1" hangingPunct="1"/>
            <a:endParaRPr lang="es-ES" altLang="es-ES" sz="2800">
              <a:solidFill>
                <a:srgbClr val="FFFFFF"/>
              </a:solidFill>
            </a:endParaRPr>
          </a:p>
          <a:p>
            <a:pPr eaLnBrk="1" hangingPunct="1"/>
            <a:r>
              <a:rPr lang="es-ES" altLang="es-ES" sz="2800">
                <a:solidFill>
                  <a:srgbClr val="FFFFFF"/>
                </a:solidFill>
              </a:rPr>
              <a:t>MAMOGRAFÍA…</a:t>
            </a:r>
          </a:p>
          <a:p>
            <a:pPr eaLnBrk="1" hangingPunct="1"/>
            <a:endParaRPr lang="es-ES" altLang="es-ES" sz="2800">
              <a:solidFill>
                <a:srgbClr val="FFFFFF"/>
              </a:solidFill>
            </a:endParaRPr>
          </a:p>
          <a:p>
            <a:pPr eaLnBrk="1" hangingPunct="1"/>
            <a:r>
              <a:rPr lang="es-ES" altLang="es-ES" sz="2800">
                <a:solidFill>
                  <a:srgbClr val="FFFFFF"/>
                </a:solidFill>
              </a:rPr>
              <a:t>Buscar……Biopsias…. Cirugías…</a:t>
            </a:r>
          </a:p>
          <a:p>
            <a:pPr eaLnBrk="1" hangingPunct="1"/>
            <a:r>
              <a:rPr lang="es-ES" altLang="es-E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078233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1">
            <a:extLst>
              <a:ext uri="{FF2B5EF4-FFF2-40B4-BE49-F238E27FC236}">
                <a16:creationId xmlns:a16="http://schemas.microsoft.com/office/drawing/2014/main" id="{D283926B-8EFC-B541-96E3-9BD1D2D44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15889"/>
            <a:ext cx="7993063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_tradnl" altLang="es-ES" sz="3200">
                <a:solidFill>
                  <a:srgbClr val="FFFF00"/>
                </a:solidFill>
              </a:rPr>
              <a:t>PRESENTACIÓN:</a:t>
            </a:r>
          </a:p>
          <a:p>
            <a:pPr algn="just" eaLnBrk="1" hangingPunct="1"/>
            <a:r>
              <a:rPr lang="es-ES_tradnl" altLang="es-ES" sz="3200">
                <a:solidFill>
                  <a:schemeClr val="bg1"/>
                </a:solidFill>
              </a:rPr>
              <a:t>Paciente de 58 años que se ha quejado de cefalea, le despierta por la noche y al levantarse por la mañana añade náuseas y vómitos.  </a:t>
            </a:r>
          </a:p>
          <a:p>
            <a:pPr algn="just" eaLnBrk="1" hangingPunct="1"/>
            <a:endParaRPr lang="es-ES_tradnl" altLang="es-ES" sz="3200">
              <a:solidFill>
                <a:schemeClr val="bg1"/>
              </a:solidFill>
            </a:endParaRPr>
          </a:p>
          <a:p>
            <a:pPr algn="just" eaLnBrk="1" hangingPunct="1"/>
            <a:r>
              <a:rPr lang="es-ES_tradnl" altLang="es-ES" sz="3200">
                <a:solidFill>
                  <a:schemeClr val="bg1"/>
                </a:solidFill>
              </a:rPr>
              <a:t>Los síntomas están presentes desde hace 3 semanas y poco a poco van aumentando.</a:t>
            </a:r>
            <a:endParaRPr lang="es-ES" altLang="es-ES" sz="3200">
              <a:solidFill>
                <a:schemeClr val="bg1"/>
              </a:solidFill>
            </a:endParaRPr>
          </a:p>
          <a:p>
            <a:pPr algn="just" eaLnBrk="1" hangingPunct="1"/>
            <a:endParaRPr lang="es-ES_tradnl" altLang="es-ES" sz="3200">
              <a:solidFill>
                <a:srgbClr val="FFFFFF"/>
              </a:solidFill>
            </a:endParaRPr>
          </a:p>
          <a:p>
            <a:pPr algn="just" eaLnBrk="1" hangingPunct="1"/>
            <a:r>
              <a:rPr lang="es-ES_tradnl" altLang="es-ES" sz="3200">
                <a:solidFill>
                  <a:srgbClr val="FFFFFF"/>
                </a:solidFill>
              </a:rPr>
              <a:t>La esposa dice que se choca con todo lo que tiene a la izquierda.</a:t>
            </a:r>
            <a:endParaRPr lang="es-ES_tradnl" altLang="es-E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1921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uadroTexto 2">
            <a:extLst>
              <a:ext uri="{FF2B5EF4-FFF2-40B4-BE49-F238E27FC236}">
                <a16:creationId xmlns:a16="http://schemas.microsoft.com/office/drawing/2014/main" id="{568D3349-11BC-F249-B406-C498E2554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89138"/>
            <a:ext cx="66976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sz="3200">
                <a:solidFill>
                  <a:srgbClr val="FFFF00"/>
                </a:solidFill>
              </a:rPr>
              <a:t>Aproximación inicial: ¿qué es?</a:t>
            </a:r>
          </a:p>
          <a:p>
            <a:pPr eaLnBrk="1" hangingPunct="1"/>
            <a:endParaRPr lang="es-ES" altLang="es-ES" sz="3200">
              <a:solidFill>
                <a:srgbClr val="FFFF00"/>
              </a:solidFill>
            </a:endParaRPr>
          </a:p>
          <a:p>
            <a:pPr eaLnBrk="1" hangingPunct="1"/>
            <a:r>
              <a:rPr lang="es-ES" altLang="es-ES" sz="3200">
                <a:solidFill>
                  <a:srgbClr val="FFFF00"/>
                </a:solidFill>
              </a:rPr>
              <a:t>Recabar información: Antecedentes etc</a:t>
            </a:r>
            <a:r>
              <a:rPr lang="is-IS" altLang="es-ES" sz="3200">
                <a:solidFill>
                  <a:srgbClr val="FFFF00"/>
                </a:solidFill>
              </a:rPr>
              <a:t>…</a:t>
            </a:r>
            <a:endParaRPr lang="es-ES" altLang="es-E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8425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ángulo 1">
            <a:extLst>
              <a:ext uri="{FF2B5EF4-FFF2-40B4-BE49-F238E27FC236}">
                <a16:creationId xmlns:a16="http://schemas.microsoft.com/office/drawing/2014/main" id="{A010BC32-DDFF-5B43-B4D6-D73A011F3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159001"/>
            <a:ext cx="79930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s-ES" sz="3200">
                <a:solidFill>
                  <a:srgbClr val="FFFFFF"/>
                </a:solidFill>
              </a:rPr>
              <a:t>En la exploración en el centro hospitalario únicamente se objetiva hemianopsia homónima contralateral izquierda.</a:t>
            </a:r>
          </a:p>
          <a:p>
            <a:pPr eaLnBrk="1" hangingPunct="1"/>
            <a:r>
              <a:rPr lang="es-ES_tradnl" altLang="es-ES" sz="3200">
                <a:solidFill>
                  <a:srgbClr val="FFFFFF"/>
                </a:solidFill>
              </a:rPr>
              <a:t>El resto es rigurosamente normal.</a:t>
            </a:r>
            <a:endParaRPr lang="es-ES" altLang="es-E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6215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uadroTexto 2">
            <a:extLst>
              <a:ext uri="{FF2B5EF4-FFF2-40B4-BE49-F238E27FC236}">
                <a16:creationId xmlns:a16="http://schemas.microsoft.com/office/drawing/2014/main" id="{99B79CA1-4308-4F45-A24A-D72475307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1844675"/>
            <a:ext cx="66976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sz="3200">
                <a:solidFill>
                  <a:srgbClr val="FFFF00"/>
                </a:solidFill>
              </a:rPr>
              <a:t>Estabilización - ABC: Vía aérea, ventilación, hemodinámica, </a:t>
            </a:r>
            <a:r>
              <a:rPr lang="es-ES" altLang="es-ES" sz="3200">
                <a:solidFill>
                  <a:schemeClr val="bg1"/>
                </a:solidFill>
              </a:rPr>
              <a:t>neurológica, de cabeza a pies</a:t>
            </a:r>
            <a:r>
              <a:rPr lang="is-IS" altLang="es-ES" sz="3200">
                <a:solidFill>
                  <a:schemeClr val="bg1"/>
                </a:solidFill>
              </a:rPr>
              <a:t>…</a:t>
            </a:r>
            <a:endParaRPr lang="es-ES" altLang="es-ES" sz="3200">
              <a:solidFill>
                <a:schemeClr val="bg1"/>
              </a:solidFill>
            </a:endParaRPr>
          </a:p>
          <a:p>
            <a:pPr eaLnBrk="1" hangingPunct="1"/>
            <a:endParaRPr lang="es-ES" altLang="es-ES" sz="3200">
              <a:solidFill>
                <a:srgbClr val="FFFF00"/>
              </a:solidFill>
            </a:endParaRPr>
          </a:p>
          <a:p>
            <a:pPr eaLnBrk="1" hangingPunct="1"/>
            <a:r>
              <a:rPr lang="es-ES" altLang="es-ES" sz="3200">
                <a:solidFill>
                  <a:srgbClr val="FFFF00"/>
                </a:solidFill>
              </a:rPr>
              <a:t>Recabar más información: Hábitos, actividad laboral, familiares otros síntomas… etc</a:t>
            </a:r>
            <a:r>
              <a:rPr lang="is-IS" altLang="es-ES" sz="3200">
                <a:solidFill>
                  <a:srgbClr val="FFFF00"/>
                </a:solidFill>
              </a:rPr>
              <a:t>…</a:t>
            </a:r>
          </a:p>
          <a:p>
            <a:pPr eaLnBrk="1" hangingPunct="1"/>
            <a:endParaRPr lang="is-IS" altLang="es-E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8971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uadroTexto 2">
            <a:extLst>
              <a:ext uri="{FF2B5EF4-FFF2-40B4-BE49-F238E27FC236}">
                <a16:creationId xmlns:a16="http://schemas.microsoft.com/office/drawing/2014/main" id="{B34E9C5F-985E-C444-B20B-A300F2BE3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628775"/>
            <a:ext cx="66976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s-IS" altLang="es-ES" sz="3200">
              <a:solidFill>
                <a:srgbClr val="FFFF00"/>
              </a:solidFill>
            </a:endParaRPr>
          </a:p>
          <a:p>
            <a:pPr eaLnBrk="1" hangingPunct="1"/>
            <a:r>
              <a:rPr lang="is-IS" altLang="es-ES" sz="3200">
                <a:solidFill>
                  <a:schemeClr val="bg1"/>
                </a:solidFill>
              </a:rPr>
              <a:t>Tos persistente y flemas rojizas desde hace semanas...</a:t>
            </a:r>
            <a:endParaRPr lang="es-ES" altLang="es-E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7767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2">
            <a:extLst>
              <a:ext uri="{FF2B5EF4-FFF2-40B4-BE49-F238E27FC236}">
                <a16:creationId xmlns:a16="http://schemas.microsoft.com/office/drawing/2014/main" id="{F045796D-0982-F54F-AA37-B9F9DEACE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773239"/>
            <a:ext cx="66976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es-ES" sz="3200">
                <a:solidFill>
                  <a:schemeClr val="bg1"/>
                </a:solidFill>
              </a:rPr>
              <a:t>Vascular: ...</a:t>
            </a:r>
          </a:p>
          <a:p>
            <a:pPr eaLnBrk="1" hangingPunct="1"/>
            <a:r>
              <a:rPr lang="is-IS" altLang="es-ES" sz="3200">
                <a:solidFill>
                  <a:schemeClr val="bg1"/>
                </a:solidFill>
              </a:rPr>
              <a:t>Traumático: ...</a:t>
            </a:r>
          </a:p>
          <a:p>
            <a:pPr eaLnBrk="1" hangingPunct="1"/>
            <a:r>
              <a:rPr lang="is-IS" altLang="es-ES" sz="3200">
                <a:solidFill>
                  <a:schemeClr val="bg1"/>
                </a:solidFill>
              </a:rPr>
              <a:t>Congénito: ...</a:t>
            </a:r>
          </a:p>
          <a:p>
            <a:pPr eaLnBrk="1" hangingPunct="1"/>
            <a:r>
              <a:rPr lang="is-IS" altLang="es-ES" sz="3200">
                <a:solidFill>
                  <a:schemeClr val="bg1"/>
                </a:solidFill>
              </a:rPr>
              <a:t>Degenerativo: ...</a:t>
            </a:r>
          </a:p>
          <a:p>
            <a:pPr eaLnBrk="1" hangingPunct="1"/>
            <a:r>
              <a:rPr lang="is-IS" altLang="es-ES" sz="3200">
                <a:solidFill>
                  <a:schemeClr val="bg1"/>
                </a:solidFill>
              </a:rPr>
              <a:t>Inflamatorio: ...</a:t>
            </a:r>
          </a:p>
          <a:p>
            <a:pPr eaLnBrk="1" hangingPunct="1"/>
            <a:r>
              <a:rPr lang="is-IS" altLang="es-ES" sz="3200">
                <a:solidFill>
                  <a:schemeClr val="bg1"/>
                </a:solidFill>
              </a:rPr>
              <a:t>Infeccioso: ...</a:t>
            </a:r>
          </a:p>
          <a:p>
            <a:pPr eaLnBrk="1" hangingPunct="1"/>
            <a:r>
              <a:rPr lang="is-IS" altLang="es-ES" sz="3200">
                <a:solidFill>
                  <a:schemeClr val="bg1"/>
                </a:solidFill>
              </a:rPr>
              <a:t>Neoplásico: ...</a:t>
            </a:r>
          </a:p>
          <a:p>
            <a:pPr eaLnBrk="1" hangingPunct="1"/>
            <a:r>
              <a:rPr lang="is-IS" altLang="es-ES" sz="3200">
                <a:solidFill>
                  <a:schemeClr val="bg1"/>
                </a:solidFill>
              </a:rPr>
              <a:t>Tóxico-metabólico: ...</a:t>
            </a:r>
          </a:p>
          <a:p>
            <a:pPr eaLnBrk="1" hangingPunct="1"/>
            <a:r>
              <a:rPr lang="is-IS" altLang="es-ES" sz="3200">
                <a:solidFill>
                  <a:schemeClr val="bg1"/>
                </a:solidFill>
              </a:rPr>
              <a:t>Psiquiátrico: ...</a:t>
            </a:r>
            <a:endParaRPr lang="es-ES" altLang="es-E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4281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ángulo 1">
            <a:extLst>
              <a:ext uri="{FF2B5EF4-FFF2-40B4-BE49-F238E27FC236}">
                <a16:creationId xmlns:a16="http://schemas.microsoft.com/office/drawing/2014/main" id="{1539DE07-F228-F445-A7AD-63AA8A9C1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844676"/>
            <a:ext cx="79930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s-ES" sz="3200">
                <a:solidFill>
                  <a:srgbClr val="FFFFFF"/>
                </a:solidFill>
              </a:rPr>
              <a:t>Ante la sospecha de una neoplasia cerebral, se solicitan pruebas:</a:t>
            </a:r>
          </a:p>
        </p:txBody>
      </p:sp>
    </p:spTree>
    <p:extLst>
      <p:ext uri="{BB962C8B-B14F-4D97-AF65-F5344CB8AC3E}">
        <p14:creationId xmlns:p14="http://schemas.microsoft.com/office/powerpoint/2010/main" val="358509041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uadroTexto 2">
            <a:extLst>
              <a:ext uri="{FF2B5EF4-FFF2-40B4-BE49-F238E27FC236}">
                <a16:creationId xmlns:a16="http://schemas.microsoft.com/office/drawing/2014/main" id="{B9A44D37-60FD-5D4D-8E3F-1517AF147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628775"/>
            <a:ext cx="79216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s-ES" sz="3200">
                <a:solidFill>
                  <a:srgbClr val="FFFF00"/>
                </a:solidFill>
              </a:rPr>
              <a:t>Analítica completa :</a:t>
            </a:r>
          </a:p>
          <a:p>
            <a:pPr eaLnBrk="1" hangingPunct="1"/>
            <a:r>
              <a:rPr lang="es-ES_tradnl" altLang="es-ES" sz="3200">
                <a:solidFill>
                  <a:srgbClr val="FFFF00"/>
                </a:solidFill>
              </a:rPr>
              <a:t>	Bioquímica de suero</a:t>
            </a:r>
          </a:p>
          <a:p>
            <a:pPr eaLnBrk="1" hangingPunct="1"/>
            <a:r>
              <a:rPr lang="es-ES_tradnl" altLang="es-ES" sz="3200">
                <a:solidFill>
                  <a:srgbClr val="FFFF00"/>
                </a:solidFill>
              </a:rPr>
              <a:t>	Hematimetría Recuento y fórmula</a:t>
            </a:r>
          </a:p>
          <a:p>
            <a:pPr eaLnBrk="1" hangingPunct="1"/>
            <a:r>
              <a:rPr lang="es-ES_tradnl" altLang="es-ES" sz="3200">
                <a:solidFill>
                  <a:srgbClr val="FFFF00"/>
                </a:solidFill>
              </a:rPr>
              <a:t>	Estudio de coagulación</a:t>
            </a:r>
          </a:p>
          <a:p>
            <a:pPr eaLnBrk="1" hangingPunct="1"/>
            <a:r>
              <a:rPr lang="es-ES_tradnl" altLang="es-ES" sz="3200">
                <a:solidFill>
                  <a:srgbClr val="FFFF00"/>
                </a:solidFill>
              </a:rPr>
              <a:t>	Marcadores tumorales?</a:t>
            </a:r>
          </a:p>
          <a:p>
            <a:pPr eaLnBrk="1" hangingPunct="1"/>
            <a:r>
              <a:rPr lang="es-ES_tradnl" altLang="es-ES" sz="3200">
                <a:solidFill>
                  <a:srgbClr val="FFFF00"/>
                </a:solidFill>
              </a:rPr>
              <a:t>EKG</a:t>
            </a:r>
          </a:p>
          <a:p>
            <a:pPr eaLnBrk="1" hangingPunct="1"/>
            <a:r>
              <a:rPr lang="es-ES_tradnl" altLang="es-ES" sz="3200">
                <a:solidFill>
                  <a:srgbClr val="FFFF00"/>
                </a:solidFill>
              </a:rPr>
              <a:t>Rx de tórax*</a:t>
            </a:r>
          </a:p>
          <a:p>
            <a:pPr eaLnBrk="1" hangingPunct="1"/>
            <a:r>
              <a:rPr lang="es-ES_tradnl" altLang="es-ES" sz="3200">
                <a:solidFill>
                  <a:srgbClr val="FFFF00"/>
                </a:solidFill>
              </a:rPr>
              <a:t>EEG</a:t>
            </a:r>
            <a:endParaRPr lang="es-ES" altLang="es-ES" sz="3200">
              <a:solidFill>
                <a:srgbClr val="FFFF00"/>
              </a:solidFill>
            </a:endParaRPr>
          </a:p>
          <a:p>
            <a:pPr eaLnBrk="1" hangingPunct="1"/>
            <a:endParaRPr lang="es-ES_tradnl" altLang="es-ES" sz="3200">
              <a:solidFill>
                <a:srgbClr val="FFFF00"/>
              </a:solidFill>
            </a:endParaRPr>
          </a:p>
          <a:p>
            <a:pPr eaLnBrk="1" hangingPunct="1"/>
            <a:r>
              <a:rPr lang="es-ES_tradnl" altLang="es-ES" sz="3200">
                <a:solidFill>
                  <a:srgbClr val="FFFF00"/>
                </a:solidFill>
              </a:rPr>
              <a:t>TAC </a:t>
            </a:r>
            <a:r>
              <a:rPr lang="is-IS" altLang="es-ES" sz="3200">
                <a:solidFill>
                  <a:srgbClr val="FFFF00"/>
                </a:solidFill>
              </a:rPr>
              <a:t>… RM ...¿Cuáles? ¿Otras?</a:t>
            </a:r>
            <a:endParaRPr lang="es-ES" altLang="es-E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1131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521</Words>
  <Application>Microsoft Macintosh PowerPoint</Application>
  <PresentationFormat>Panorámica</PresentationFormat>
  <Paragraphs>77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5</cp:revision>
  <dcterms:created xsi:type="dcterms:W3CDTF">2020-04-01T10:21:14Z</dcterms:created>
  <dcterms:modified xsi:type="dcterms:W3CDTF">2020-04-01T10:46:24Z</dcterms:modified>
</cp:coreProperties>
</file>